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CCCCCC"/>
                </a:solidFill>
              </a:defRPr>
            </a:pPr>
            <a:r>
              <a:t>1</a:t>
            </a:r>
          </a:p>
        </p:txBody>
      </p:sp>
      <p:pic>
        <p:nvPicPr>
          <p:cNvPr id="3" name="Picture 2" descr="gizmo_rob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0" y="1097280"/>
            <a:ext cx="3200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" y="137160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6000" b="1">
                <a:solidFill>
                  <a:srgbClr val="FFFFFF"/>
                </a:solidFill>
              </a:defRPr>
            </a:pPr>
            <a:r>
              <a:t>Gizmo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286000"/>
            <a:ext cx="6400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>
                <a:solidFill>
                  <a:srgbClr val="4EA8D9"/>
                </a:solidFill>
              </a:defRPr>
            </a:pPr>
            <a:r>
              <a:t>AI-Powered Meccanoid Robot Assistant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2880360"/>
            <a:ext cx="1828800" cy="36576"/>
          </a:xfrm>
          <a:prstGeom prst="rect">
            <a:avLst/>
          </a:prstGeom>
          <a:solidFill>
            <a:srgbClr val="4EA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3200400"/>
            <a:ext cx="6400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defRPr sz="2200" b="0">
                <a:solidFill>
                  <a:srgbClr val="CCCCCC"/>
                </a:solidFill>
              </a:defRPr>
            </a:pPr>
            <a:r>
              <a:t>CSCI 498/499 — Senior Project Defense</a:t>
            </a:r>
          </a:p>
          <a:p>
            <a:pPr>
              <a:spcBef>
                <a:spcPts val="1000"/>
              </a:spcBef>
              <a:defRPr sz="2600" b="1">
                <a:solidFill>
                  <a:srgbClr val="FFFFFF"/>
                </a:solidFill>
              </a:defRPr>
            </a:pPr>
            <a:r>
              <a:t>Logan Riley</a:t>
            </a:r>
          </a:p>
          <a:p>
            <a:pPr>
              <a:spcBef>
                <a:spcPts val="1000"/>
              </a:spcBef>
              <a:defRPr sz="1800" b="0">
                <a:solidFill>
                  <a:srgbClr val="CCCCCC"/>
                </a:solidFill>
              </a:defRPr>
            </a:pPr>
            <a:r>
              <a:t>Charleston Southern University  |  Spring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CCCCCC"/>
                </a:solidFill>
              </a:defRPr>
            </a:pPr>
            <a: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Introduction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36576"/>
          </a:xfrm>
          <a:prstGeom prst="rect">
            <a:avLst/>
          </a:prstGeom>
          <a:solidFill>
            <a:srgbClr val="4EA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5303520" cy="292608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600200"/>
            <a:ext cx="493776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E07D3A"/>
                </a:solidFill>
              </a:defRPr>
            </a:pPr>
            <a:r>
              <a:t>The Problem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Toy robots have pre-programmed behaviors only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Cannot hold real conversations or learn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Building custom robots from scratch is expensive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No accessible path to an intelligent robot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463040"/>
            <a:ext cx="5303520" cy="292608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600200"/>
            <a:ext cx="493776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38A169"/>
                </a:solidFill>
              </a:defRPr>
            </a:pPr>
            <a:r>
              <a:t>Purpose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Transform a Meccanoid G15KS into an AI assistant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Voice-controlled movement and conversation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Real-time web search for current information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Persistent memory across sessions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4754880"/>
            <a:ext cx="106984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4EA8D9"/>
                </a:solidFill>
              </a:defRPr>
            </a:pPr>
            <a:r>
              <a:t>Goal: Commodity hardware + modern AI = a genuinely interactive robotic system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CCCCCC"/>
                </a:solidFill>
              </a:defRPr>
            </a:pPr>
            <a: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Background &amp; Research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36576"/>
          </a:xfrm>
          <a:prstGeom prst="rect">
            <a:avLst/>
          </a:prstGeom>
          <a:solidFill>
            <a:srgbClr val="4EA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5303520" cy="210312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600200"/>
            <a:ext cx="4937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4EA8D9"/>
                </a:solidFill>
              </a:defRPr>
            </a:pPr>
            <a:r>
              <a:t>AI &amp; Speech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GPT-4o-mini for conversational AI and function calling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Vosk offline speech recognition (Kaldi-based)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Three-tier TTS: OpenAI, Piper, espeak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463040"/>
            <a:ext cx="5303520" cy="210312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600200"/>
            <a:ext cx="493776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2D8A6E"/>
                </a:solidFill>
              </a:defRPr>
            </a:pPr>
            <a:r>
              <a:t>Hardware &amp; Embedded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Meccanoid proprietary 2400-baud servo protocol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GPIO bit-banging on Raspberry Pi 5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ctypes clock_nanosleep to bypass Python GIL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3840480"/>
            <a:ext cx="10881360" cy="164592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397764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E07D3A"/>
                </a:solidFill>
              </a:defRPr>
            </a:pPr>
            <a:r>
              <a:t>NLP &amp; Interaction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Mid-sentence self-correction detection ("turn left — oh wait, right")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Serper API web search for real-time data (weather, news, scores)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CCCCCC"/>
                </a:solidFill>
              </a:defRPr>
            </a:pPr>
            <a: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Project Overview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36576"/>
          </a:xfrm>
          <a:prstGeom prst="rect">
            <a:avLst/>
          </a:prstGeom>
          <a:solidFill>
            <a:srgbClr val="4EA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gizmo_rob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0" y="1371600"/>
            <a:ext cx="2743200" cy="274320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48640" y="1463040"/>
            <a:ext cx="3840480" cy="256032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34747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4EA8D9"/>
                </a:solidFill>
              </a:defRPr>
            </a:pPr>
            <a:r>
              <a:t>Hardware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Raspberry Pi 5 controller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- 8 Meccanoid smart servos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L298N motor driver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USB microphone + speaker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72000" y="1463040"/>
            <a:ext cx="3840480" cy="256032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754880" y="1600200"/>
            <a:ext cx="34747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2D8A6E"/>
                </a:solidFill>
              </a:defRPr>
            </a:pPr>
            <a:r>
              <a:t>Software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Python 3 (~2,300 lines)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OpenAI API (GPT-4o-mini)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Vosk speech recognition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Runs as systemd service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4389120"/>
            <a:ext cx="108813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4EA8D9"/>
                </a:solidFill>
              </a:defRPr>
            </a:pPr>
            <a:r>
              <a:t>Key Features</a:t>
            </a:r>
          </a:p>
          <a:p>
            <a:pPr>
              <a:spcAft>
                <a:spcPts val="200"/>
              </a:spcAft>
              <a:defRPr sz="1700">
                <a:solidFill>
                  <a:srgbClr val="CCCCCC"/>
                </a:solidFill>
              </a:defRPr>
            </a:pPr>
            <a:r>
              <a:t>- 18 physical gestures</a:t>
            </a:r>
          </a:p>
          <a:p>
            <a:pPr>
              <a:spcAft>
                <a:spcPts val="200"/>
              </a:spcAft>
              <a:defRPr sz="1700">
                <a:solidFill>
                  <a:srgbClr val="CCCCCC"/>
                </a:solidFill>
              </a:defRPr>
            </a:pPr>
            <a:r>
              <a:t>- Real-time web search</a:t>
            </a:r>
          </a:p>
          <a:p>
            <a:pPr>
              <a:spcAft>
                <a:spcPts val="200"/>
              </a:spcAft>
              <a:defRPr sz="1700">
                <a:solidFill>
                  <a:srgbClr val="CCCCCC"/>
                </a:solidFill>
              </a:defRPr>
            </a:pPr>
            <a:r>
              <a:t>- Persistent memory</a:t>
            </a:r>
          </a:p>
          <a:p>
            <a:pPr>
              <a:spcAft>
                <a:spcPts val="200"/>
              </a:spcAft>
              <a:defRPr sz="1700">
                <a:solidFill>
                  <a:srgbClr val="CCCCCC"/>
                </a:solidFill>
              </a:defRPr>
            </a:pPr>
            <a:r>
              <a:t>- Idle animations</a:t>
            </a:r>
          </a:p>
          <a:p>
            <a:pPr>
              <a:spcAft>
                <a:spcPts val="200"/>
              </a:spcAft>
              <a:defRPr sz="1700">
                <a:solidFill>
                  <a:srgbClr val="CCCCCC"/>
                </a:solidFill>
              </a:defRPr>
            </a:pPr>
            <a:r>
              <a:t>- Voice wake/sleep</a:t>
            </a:r>
          </a:p>
          <a:p>
            <a:pPr>
              <a:spcAft>
                <a:spcPts val="200"/>
              </a:spcAft>
              <a:defRPr sz="1700">
                <a:solidFill>
                  <a:srgbClr val="CCCCCC"/>
                </a:solidFill>
              </a:defRPr>
            </a:pPr>
            <a:r>
              <a:t>- Mid-speech interruption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CCCCCC"/>
                </a:solidFill>
              </a:defRPr>
            </a:pPr>
            <a: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2860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600" b="1">
                <a:solidFill>
                  <a:srgbClr val="4EA8D9"/>
                </a:solidFill>
              </a:defRPr>
            </a:pPr>
            <a:r>
              <a:t>LIVE DEMO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47472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0">
                <a:solidFill>
                  <a:srgbClr val="CCCCCC"/>
                </a:solidFill>
              </a:defRPr>
            </a:pPr>
            <a:r>
              <a:t>"Hey Gizmo!"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CCCCCC"/>
                </a:solidFill>
              </a:defRPr>
            </a:pPr>
            <a: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System Architecture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36576"/>
          </a:xfrm>
          <a:prstGeom prst="rect">
            <a:avLst/>
          </a:prstGeom>
          <a:solidFill>
            <a:srgbClr val="4EA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fig1_system_architectur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1371600"/>
            <a:ext cx="4233620" cy="5029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1463040"/>
            <a:ext cx="59436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00"/>
              </a:spcBef>
              <a:spcAft>
                <a:spcPts val="1000"/>
              </a:spcAft>
              <a:defRPr sz="2000">
                <a:solidFill>
                  <a:srgbClr val="CCCCCC"/>
                </a:solidFill>
              </a:defRPr>
            </a:pPr>
            <a:r>
              <a:t>- Microphone to Vosk STT to NLP to Parser</a:t>
            </a:r>
          </a:p>
          <a:p>
            <a:pPr>
              <a:spcBef>
                <a:spcPts val="400"/>
              </a:spcBef>
              <a:spcAft>
                <a:spcPts val="1000"/>
              </a:spcAft>
              <a:defRPr sz="2000">
                <a:solidFill>
                  <a:srgbClr val="CCCCCC"/>
                </a:solidFill>
              </a:defRPr>
            </a:pPr>
            <a:r>
              <a:t>- 3-tier command parsing:</a:t>
            </a:r>
            <a:br/>
            <a:r>
              <a:t>     Fast-path, GPT function calls, Chat fallback</a:t>
            </a:r>
          </a:p>
          <a:p>
            <a:pPr>
              <a:spcBef>
                <a:spcPts val="400"/>
              </a:spcBef>
              <a:spcAft>
                <a:spcPts val="1000"/>
              </a:spcAft>
              <a:defRPr sz="2000">
                <a:solidFill>
                  <a:srgbClr val="CCCCCC"/>
                </a:solidFill>
              </a:defRPr>
            </a:pPr>
            <a:r>
              <a:t>- Gesture engine + motor control</a:t>
            </a:r>
          </a:p>
          <a:p>
            <a:pPr>
              <a:spcBef>
                <a:spcPts val="400"/>
              </a:spcBef>
              <a:spcAft>
                <a:spcPts val="1000"/>
              </a:spcAft>
              <a:defRPr sz="2000">
                <a:solidFill>
                  <a:srgbClr val="CCCCCC"/>
                </a:solidFill>
              </a:defRPr>
            </a:pPr>
            <a:r>
              <a:t>- 3-tier TTS pipeline to speaker</a:t>
            </a:r>
          </a:p>
          <a:p>
            <a:pPr>
              <a:spcBef>
                <a:spcPts val="400"/>
              </a:spcBef>
              <a:spcAft>
                <a:spcPts val="1000"/>
              </a:spcAft>
              <a:defRPr sz="2000">
                <a:solidFill>
                  <a:srgbClr val="CCCCCC"/>
                </a:solidFill>
              </a:defRPr>
            </a:pPr>
            <a:r>
              <a:t>- All running concurrently on Raspberry Pi 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CCCCCC"/>
                </a:solidFill>
              </a:defRPr>
            </a:pPr>
            <a:r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Technical Design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36576"/>
          </a:xfrm>
          <a:prstGeom prst="rect">
            <a:avLst/>
          </a:prstGeom>
          <a:solidFill>
            <a:srgbClr val="4EA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fig2_servo_protoco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0" y="1371600"/>
            <a:ext cx="3514059" cy="2560320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548640" y="1463040"/>
            <a:ext cx="5669280" cy="210312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00200"/>
            <a:ext cx="53035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4EA8D9"/>
                </a:solidFill>
              </a:defRPr>
            </a:pPr>
            <a:r>
              <a:t>Custom Servo Protocol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Proprietary 2400-baud serial (not standard PWM)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- 6-byte packets sent every ~26ms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Bit-banged via individual GPIO pins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- 8 independent servo chains on dedicated threads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48640" y="3840480"/>
            <a:ext cx="5669280" cy="210312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3977640"/>
            <a:ext cx="530352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2D8A6E"/>
                </a:solidFill>
              </a:defRPr>
            </a:pPr>
            <a:r>
              <a:t>AI Conversation &amp; Memory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GPT-4o-mini with custom personality prompt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Chat history maintained (last 8 messages)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Persistent JSON memory (name, facts, events)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Automatic web search via Serper API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CCCCCC"/>
                </a:solidFill>
              </a:defRPr>
            </a:pPr>
            <a:r>
              <a:t>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Requirements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36576"/>
          </a:xfrm>
          <a:prstGeom prst="rect">
            <a:avLst/>
          </a:prstGeom>
          <a:solidFill>
            <a:srgbClr val="4EA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5303520" cy="411480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600200"/>
            <a:ext cx="49377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4EA8D9"/>
                </a:solidFill>
              </a:defRPr>
            </a:pPr>
            <a:r>
              <a:t>Functional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Voice wake/sleep activation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Multi-turn conversational AI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Voice command execution (move + gesture)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- 15+ physical gesture library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Real-time web search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Persistent memory across power cycles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463040"/>
            <a:ext cx="5303520" cy="411480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600200"/>
            <a:ext cx="493776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2D8A6E"/>
                </a:solidFill>
              </a:defRPr>
            </a:pPr>
            <a:r>
              <a:t>Non-Functional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Response: &lt;2s commands, &lt;5s AI queries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Continuous systemd service with auto-restart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Graceful degradation on subsystem failure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Boot-time hardware safety check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Mid-speech interruption (&lt;50ms)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CCCCCC"/>
                </a:solidFill>
              </a:defRPr>
            </a:pPr>
            <a:r>
              <a:t>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Testing &amp; Results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36576"/>
          </a:xfrm>
          <a:prstGeom prst="rect">
            <a:avLst/>
          </a:prstGeom>
          <a:solidFill>
            <a:srgbClr val="4EA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3474720" cy="256032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600200"/>
            <a:ext cx="31089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38A169"/>
                </a:solidFill>
              </a:defRPr>
            </a:pPr>
            <a:r>
              <a:t>Automated Tests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- 33 test cases (test_gizmo.py)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Mocks all hardware and API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- 33/33 passed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463040"/>
            <a:ext cx="3474720" cy="256032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0" y="1600200"/>
            <a:ext cx="310896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4EA8D9"/>
                </a:solidFill>
              </a:defRPr>
            </a:pPr>
            <a:r>
              <a:t>Hardware Diagnostics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- 4 diagnostic scripts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- 8/8 servo chains verified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Motor wiring confirmed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0" y="1463040"/>
            <a:ext cx="3383280" cy="256032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0" y="1600200"/>
            <a:ext cx="301752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2D8A6E"/>
                </a:solidFill>
              </a:defRPr>
            </a:pPr>
            <a:r>
              <a:t>Integration Tests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Voice accuracy at 1-3 ft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Multi-turn conversation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Web search validation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- 4+ hour endurance run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48640" y="4297680"/>
            <a:ext cx="11064240" cy="137160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443484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E07D3A"/>
                </a:solidFill>
              </a:defRPr>
            </a:pPr>
            <a:r>
              <a:t>Summary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33/33 automated tests passed  |  Accurate at 1-3 ft  |  No memory leaks after 4+ hrs  |  Speech interrupt &lt;50ms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CCCCCC"/>
                </a:solidFill>
              </a:defRPr>
            </a:pPr>
            <a: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Challenges Overcome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36576"/>
          </a:xfrm>
          <a:prstGeom prst="rect">
            <a:avLst/>
          </a:prstGeom>
          <a:solidFill>
            <a:srgbClr val="4EA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155448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4EA8D9"/>
                </a:solidFill>
              </a:defRPr>
            </a:pPr>
            <a:r>
              <a:t>Servo Protocol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0" y="1554480"/>
            <a:ext cx="6858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CCCCCC"/>
                </a:solidFill>
              </a:defRPr>
            </a:pPr>
            <a:r>
              <a:t>Meccanoid uses proprietary serial, not PWM — built custom driver from scratch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59152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4EA8D9"/>
                </a:solidFill>
              </a:defRPr>
            </a:pPr>
            <a:r>
              <a:t>GIL Timing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0" y="2359152"/>
            <a:ext cx="6858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CCCCCC"/>
                </a:solidFill>
              </a:defRPr>
            </a:pPr>
            <a:r>
              <a:t>Python GIL corrupted servo signals — solved with ctypes clock_nanosleep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163824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4EA8D9"/>
                </a:solidFill>
              </a:defRPr>
            </a:pPr>
            <a:r>
              <a:t>Startup Jerk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3163824"/>
            <a:ext cx="6858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CCCCCC"/>
                </a:solidFill>
              </a:defRPr>
            </a:pPr>
            <a:r>
              <a:t>Servos snapped violently on boot — pre-loaded park angles before handshake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3968496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4EA8D9"/>
                </a:solidFill>
              </a:defRPr>
            </a:pPr>
            <a:r>
              <a:t>TTS Latency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3968496"/>
            <a:ext cx="6858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CCCCCC"/>
                </a:solidFill>
              </a:defRPr>
            </a:pPr>
            <a:r>
              <a:t>Pre-cached thinking phrases + parallel API calls reduced delay from 6s to instant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773168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4EA8D9"/>
                </a:solidFill>
              </a:defRPr>
            </a:pPr>
            <a:r>
              <a:t>Self-Hearing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773168"/>
            <a:ext cx="6858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CCCCCC"/>
                </a:solidFill>
              </a:defRPr>
            </a:pPr>
            <a:r>
              <a:t>Audio queue flush + cooldown period prevents Gizmo hearing its own voice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577840"/>
            <a:ext cx="32004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4EA8D9"/>
                </a:solidFill>
              </a:defRPr>
            </a:pPr>
            <a:r>
              <a:t>Thread Safety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0" y="5577840"/>
            <a:ext cx="6858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>
                <a:solidFill>
                  <a:srgbClr val="CCCCCC"/>
                </a:solidFill>
              </a:defRPr>
            </a:pPr>
            <a:r>
              <a:t>8+ concurrent threads coordinated with Events, Locks, and Queues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CCCCCC"/>
                </a:solidFill>
              </a:defRPr>
            </a:pPr>
            <a:r>
              <a:t>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65760"/>
            <a:ext cx="10515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Future Enhancements &amp; Conclusion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1188720"/>
            <a:ext cx="1828800" cy="36576"/>
          </a:xfrm>
          <a:prstGeom prst="rect">
            <a:avLst/>
          </a:prstGeom>
          <a:solidFill>
            <a:srgbClr val="4EA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48640" y="1463040"/>
            <a:ext cx="5303520" cy="320040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600200"/>
            <a:ext cx="49377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4EA8D9"/>
                </a:solidFill>
              </a:defRPr>
            </a:pPr>
            <a:r>
              <a:t>Future Work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Computer vision (face/object detection)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Emotion detection (tone-based gestures)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LED eye expressions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Autonomous navigation with sensors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Multi-user voice fingerprinting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Companion mobile app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463040"/>
            <a:ext cx="5303520" cy="3200400"/>
          </a:xfrm>
          <a:prstGeom prst="roundRect">
            <a:avLst/>
          </a:prstGeom>
          <a:solidFill>
            <a:srgbClr val="25253D"/>
          </a:solidFill>
          <a:ln w="19050">
            <a:solidFill>
              <a:srgbClr val="3A3A5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600200"/>
            <a:ext cx="49377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38A169"/>
                </a:solidFill>
              </a:defRPr>
            </a:pPr>
            <a:r>
              <a:t>Conclusion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Toy robot transformed into functional AI assistant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Voice-controlled with natural conversation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Custom servo driver built from reverse engineering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- 33/33 tests passing, 4+ hour endurance</a:t>
            </a:r>
          </a:p>
          <a:p>
            <a:pPr>
              <a:spcAft>
                <a:spcPts val="400"/>
              </a:spcAft>
              <a:defRPr sz="1600">
                <a:solidFill>
                  <a:srgbClr val="CCCCCC"/>
                </a:solidFill>
              </a:defRPr>
            </a:pPr>
            <a:r>
              <a:t>- Commodity hardware + modern AI works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1A2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430000" y="6400800"/>
            <a:ext cx="6400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400">
                <a:solidFill>
                  <a:srgbClr val="CCCCCC"/>
                </a:solidFill>
              </a:defRPr>
            </a:pPr>
            <a:r>
              <a:t>12</a:t>
            </a:r>
          </a:p>
        </p:txBody>
      </p:sp>
      <p:pic>
        <p:nvPicPr>
          <p:cNvPr id="3" name="Picture 2" descr="gizmo_rob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1371600"/>
            <a:ext cx="3200400" cy="3200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201168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5600" b="1">
                <a:solidFill>
                  <a:srgbClr val="4EA8D9"/>
                </a:solidFill>
              </a:defRPr>
            </a:pPr>
            <a:r>
              <a:t>Questions?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2004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0">
                <a:solidFill>
                  <a:srgbClr val="CCCCCC"/>
                </a:solidFill>
              </a:defRPr>
            </a:pPr>
            <a:r>
              <a:t>Thank you for your time.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4572000"/>
            <a:ext cx="73152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CCCCCC"/>
                </a:solidFill>
              </a:defRPr>
            </a:pPr>
            <a:r>
              <a:t>Logan Riley  |  Liriley@csustudent.net</a:t>
            </a:r>
          </a:p>
          <a:p>
            <a:pPr>
              <a:defRPr sz="1800">
                <a:solidFill>
                  <a:srgbClr val="4EA8D9"/>
                </a:solidFill>
              </a:defRPr>
            </a:pPr>
            <a:r>
              <a:t>github.com/LIRiley-prog/ai_robot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